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1"/>
  </p:sldMasterIdLst>
  <p:notesMasterIdLst>
    <p:notesMasterId r:id="rId3"/>
  </p:notesMasterIdLst>
  <p:sldIdLst>
    <p:sldId id="259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740" autoAdjust="0"/>
    <p:restoredTop sz="82784" autoAdjust="0"/>
  </p:normalViewPr>
  <p:slideViewPr>
    <p:cSldViewPr>
      <p:cViewPr varScale="1">
        <p:scale>
          <a:sx n="110" d="100"/>
          <a:sy n="110" d="100"/>
        </p:scale>
        <p:origin x="16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93" tIns="46147" rIns="92293" bIns="46147" numCol="1" anchor="t" anchorCtr="0" compatLnSpc="1">
            <a:prstTxWarp prst="textNoShape">
              <a:avLst/>
            </a:prstTxWarp>
          </a:bodyPr>
          <a:lstStyle>
            <a:lvl1pPr defTabSz="873036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9" y="1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93" tIns="46147" rIns="92293" bIns="46147" numCol="1" anchor="t" anchorCtr="0" compatLnSpc="1">
            <a:prstTxWarp prst="textNoShape">
              <a:avLst/>
            </a:prstTxWarp>
          </a:bodyPr>
          <a:lstStyle>
            <a:lvl1pPr algn="r" defTabSz="873036">
              <a:defRPr sz="1200" smtClean="0"/>
            </a:lvl1pPr>
          </a:lstStyle>
          <a:p>
            <a:pPr>
              <a:defRPr/>
            </a:pPr>
            <a:fld id="{B69CA20D-4F83-4D60-AD3C-F0772B377BC3}" type="datetimeFigureOut">
              <a:rPr lang="en-US" altLang="en-US"/>
              <a:pPr>
                <a:defRPr/>
              </a:pPr>
              <a:t>5/5/2021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6"/>
            <a:ext cx="56070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93" tIns="46147" rIns="92293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93" tIns="46147" rIns="92293" bIns="46147" numCol="1" anchor="b" anchorCtr="0" compatLnSpc="1">
            <a:prstTxWarp prst="textNoShape">
              <a:avLst/>
            </a:prstTxWarp>
          </a:bodyPr>
          <a:lstStyle>
            <a:lvl1pPr defTabSz="873036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9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93" tIns="46147" rIns="92293" bIns="46147" numCol="1" anchor="b" anchorCtr="0" compatLnSpc="1">
            <a:prstTxWarp prst="textNoShape">
              <a:avLst/>
            </a:prstTxWarp>
          </a:bodyPr>
          <a:lstStyle>
            <a:lvl1pPr algn="r" defTabSz="873036">
              <a:defRPr sz="1200" smtClean="0"/>
            </a:lvl1pPr>
          </a:lstStyle>
          <a:p>
            <a:pPr>
              <a:defRPr/>
            </a:pPr>
            <a:fld id="{D0309FD2-3461-4C24-90F3-55153F3040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848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66514"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00" dirty="0"/>
          </a:p>
        </p:txBody>
      </p:sp>
      <p:sp>
        <p:nvSpPr>
          <p:cNvPr id="4099" name="Slide Image Placeholder 4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229416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CFE513-7060-44C9-B7EE-31DB1CF646A3}" type="datetime1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018898-6144-492C-ACD4-D19E0DF0C7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07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2E2B3-B11E-415A-AA4D-EE68BB21FA23}" type="datetime1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8163D-C295-4758-AD8E-045AEC3B53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8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C46EEF-C139-4F8E-98B0-B928D3FB8270}" type="datetime1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CA426-AFBC-4BAB-9ADA-39F111D505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8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BDF885-D9FE-458A-8E0B-70712875EC22}" type="datetime1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BA112-7FF6-43BB-9E80-82C98FADCF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45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982D1C-D9D8-4A61-B1A7-CE76AEA98E72}" type="datetime1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0899F-CA19-4B67-AF03-1E69E40A1D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8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EFA6DE-B50F-4495-A0AD-342E22CD526B}" type="datetime1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074061-9138-49B5-B89C-F94FA62A32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2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1C00BE-C991-44D1-ABE5-05E47C22EBFA}" type="datetime1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E39A2-CFFA-41DA-98A9-82A170E62A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5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87AF52-6670-4D7B-ADB7-CA26F50A217E}" type="datetime1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849B9E-F3A0-48C0-B986-BF04453D39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4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9BA242-816C-42D4-ABFC-F13A9495BA43}" type="datetime1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080CB-46BF-4D58-A8FB-4D1B23804C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3101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F20EC-09C4-4764-BEB4-8917213DEF5E}" type="datetime1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7FD3C-FFE1-4719-A5A2-9CFB531474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6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12280A-0CF0-408C-BF22-913EE291C2FD}" type="datetime1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467DB8-8E07-4791-97BF-D9E2856207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4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DAFF6F-51D3-4ECE-90C2-9AA761793B67}" type="datetime1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012A0C-5828-4146-86F0-1165A91781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1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fade/>
  </p:transition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5274" y="2928391"/>
            <a:ext cx="1294775" cy="72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Gill Sans MT" panose="020B0502020104020203" pitchFamily="34" charset="0"/>
              </a:rPr>
              <a:t>Tammy Trio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Gill Sans MT" panose="020B0502020104020203" pitchFamily="34" charset="0"/>
              </a:rPr>
              <a:t>(temp)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Gill Sans MT" panose="020B0502020104020203" pitchFamily="34" charset="0"/>
              </a:rPr>
              <a:t>Admin. SVCS Officer I</a:t>
            </a:r>
          </a:p>
          <a:p>
            <a:pPr algn="ctr">
              <a:tabLst>
                <a:tab pos="342900" algn="l"/>
              </a:tabLst>
            </a:pPr>
            <a:r>
              <a:rPr lang="en-US" sz="900" dirty="0">
                <a:solidFill>
                  <a:schemeClr val="tx1"/>
                </a:solidFill>
                <a:latin typeface="Gill Sans MT" panose="020B0502020104020203" pitchFamily="34" charset="0"/>
              </a:rPr>
              <a:t>PCN 9 ; Grade 37; CC</a:t>
            </a:r>
            <a:endParaRPr lang="en-US" sz="9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1858132" y="3183773"/>
            <a:ext cx="3510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5404933" y="673458"/>
            <a:ext cx="2209800" cy="742950"/>
          </a:xfrm>
          <a:custGeom>
            <a:avLst/>
            <a:gdLst>
              <a:gd name="connsiteX0" fmla="*/ 0 w 2110279"/>
              <a:gd name="connsiteY0" fmla="*/ 0 h 690622"/>
              <a:gd name="connsiteX1" fmla="*/ 2110279 w 2110279"/>
              <a:gd name="connsiteY1" fmla="*/ 0 h 690622"/>
              <a:gd name="connsiteX2" fmla="*/ 2110279 w 2110279"/>
              <a:gd name="connsiteY2" fmla="*/ 690622 h 690622"/>
              <a:gd name="connsiteX3" fmla="*/ 0 w 2110279"/>
              <a:gd name="connsiteY3" fmla="*/ 690622 h 690622"/>
              <a:gd name="connsiteX4" fmla="*/ 0 w 2110279"/>
              <a:gd name="connsiteY4" fmla="*/ 0 h 690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0279" h="690622">
                <a:moveTo>
                  <a:pt x="0" y="0"/>
                </a:moveTo>
                <a:lnTo>
                  <a:pt x="2110279" y="0"/>
                </a:lnTo>
                <a:lnTo>
                  <a:pt x="2110279" y="690622"/>
                </a:lnTo>
                <a:lnTo>
                  <a:pt x="0" y="690622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1430" tIns="11430" rIns="11430" bIns="11430" anchor="ctr"/>
          <a:lstStyle>
            <a:lvl1pPr defTabSz="8001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001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001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001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001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dirty="0">
                <a:latin typeface="Gill Sans MT" pitchFamily="34" charset="0"/>
              </a:rPr>
              <a:t>Amy Davey</a:t>
            </a:r>
            <a:br>
              <a:rPr lang="en-US" altLang="en-US" dirty="0">
                <a:latin typeface="Gill Sans MT" pitchFamily="34" charset="0"/>
              </a:rPr>
            </a:br>
            <a:r>
              <a:rPr lang="en-US" altLang="en-US" sz="1200" dirty="0">
                <a:latin typeface="Gill Sans MT" pitchFamily="34" charset="0"/>
              </a:rPr>
              <a:t>Division Administrator</a:t>
            </a:r>
            <a:br>
              <a:rPr lang="en-US" altLang="en-US" sz="800" dirty="0">
                <a:latin typeface="Gill Sans MT" pitchFamily="34" charset="0"/>
              </a:rPr>
            </a:br>
            <a:r>
              <a:rPr lang="en-US" altLang="en-US" sz="800" dirty="0">
                <a:latin typeface="Gill Sans MT" pitchFamily="34" charset="0"/>
              </a:rPr>
              <a:t>PCN 2; </a:t>
            </a:r>
            <a:r>
              <a:rPr lang="en-US" altLang="en-US" sz="800" dirty="0" err="1">
                <a:latin typeface="Gill Sans MT" pitchFamily="34" charset="0"/>
              </a:rPr>
              <a:t>Unclass</a:t>
            </a:r>
            <a:r>
              <a:rPr lang="en-US" altLang="en-US" sz="800" dirty="0">
                <a:latin typeface="Gill Sans MT" pitchFamily="34" charset="0"/>
              </a:rPr>
              <a:t>; CC</a:t>
            </a:r>
          </a:p>
        </p:txBody>
      </p:sp>
      <p:sp>
        <p:nvSpPr>
          <p:cNvPr id="17" name="Freeform 16"/>
          <p:cNvSpPr/>
          <p:nvPr/>
        </p:nvSpPr>
        <p:spPr>
          <a:xfrm>
            <a:off x="1544368" y="1524000"/>
            <a:ext cx="2023422" cy="713421"/>
          </a:xfrm>
          <a:custGeom>
            <a:avLst/>
            <a:gdLst>
              <a:gd name="connsiteX0" fmla="*/ 0 w 1088159"/>
              <a:gd name="connsiteY0" fmla="*/ 0 h 544079"/>
              <a:gd name="connsiteX1" fmla="*/ 1088159 w 1088159"/>
              <a:gd name="connsiteY1" fmla="*/ 0 h 544079"/>
              <a:gd name="connsiteX2" fmla="*/ 1088159 w 1088159"/>
              <a:gd name="connsiteY2" fmla="*/ 544079 h 544079"/>
              <a:gd name="connsiteX3" fmla="*/ 0 w 1088159"/>
              <a:gd name="connsiteY3" fmla="*/ 544079 h 544079"/>
              <a:gd name="connsiteX4" fmla="*/ 0 w 1088159"/>
              <a:gd name="connsiteY4" fmla="*/ 0 h 54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159" h="544079">
                <a:moveTo>
                  <a:pt x="0" y="0"/>
                </a:moveTo>
                <a:lnTo>
                  <a:pt x="1088159" y="0"/>
                </a:lnTo>
                <a:lnTo>
                  <a:pt x="1088159" y="544079"/>
                </a:lnTo>
                <a:lnTo>
                  <a:pt x="0" y="544079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700" tIns="12700" rIns="12700" bIns="12700" anchor="ctr"/>
          <a:lstStyle>
            <a:lvl1pPr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dirty="0">
                <a:latin typeface="Gill Sans MT" pitchFamily="34" charset="0"/>
              </a:rPr>
              <a:t>Peter Vander Aa</a:t>
            </a:r>
            <a:br>
              <a:rPr lang="en-US" altLang="en-US" sz="800" strike="sngStrike" dirty="0">
                <a:latin typeface="Gill Sans MT" pitchFamily="34" charset="0"/>
              </a:rPr>
            </a:br>
            <a:r>
              <a:rPr lang="en-US" altLang="en-US" sz="1200" dirty="0">
                <a:latin typeface="Gill Sans MT" pitchFamily="34" charset="0"/>
              </a:rPr>
              <a:t>Deputy Division Administrator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800" dirty="0">
                <a:latin typeface="Gill Sans MT" pitchFamily="34" charset="0"/>
              </a:rPr>
              <a:t>PCN 8; Grade 39; CC</a:t>
            </a:r>
          </a:p>
        </p:txBody>
      </p:sp>
      <p:sp>
        <p:nvSpPr>
          <p:cNvPr id="18" name="Freeform 17"/>
          <p:cNvSpPr/>
          <p:nvPr/>
        </p:nvSpPr>
        <p:spPr>
          <a:xfrm>
            <a:off x="5241112" y="1959045"/>
            <a:ext cx="1081953" cy="739966"/>
          </a:xfrm>
          <a:custGeom>
            <a:avLst/>
            <a:gdLst>
              <a:gd name="connsiteX0" fmla="*/ 0 w 1088159"/>
              <a:gd name="connsiteY0" fmla="*/ 0 h 544079"/>
              <a:gd name="connsiteX1" fmla="*/ 1088159 w 1088159"/>
              <a:gd name="connsiteY1" fmla="*/ 0 h 544079"/>
              <a:gd name="connsiteX2" fmla="*/ 1088159 w 1088159"/>
              <a:gd name="connsiteY2" fmla="*/ 544079 h 544079"/>
              <a:gd name="connsiteX3" fmla="*/ 0 w 1088159"/>
              <a:gd name="connsiteY3" fmla="*/ 544079 h 544079"/>
              <a:gd name="connsiteX4" fmla="*/ 0 w 1088159"/>
              <a:gd name="connsiteY4" fmla="*/ 0 h 54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159" h="544079">
                <a:moveTo>
                  <a:pt x="0" y="0"/>
                </a:moveTo>
                <a:lnTo>
                  <a:pt x="1088159" y="0"/>
                </a:lnTo>
                <a:lnTo>
                  <a:pt x="1088159" y="544079"/>
                </a:lnTo>
                <a:lnTo>
                  <a:pt x="0" y="544079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700" tIns="12700" rIns="12700" bIns="12700" anchor="ctr"/>
          <a:lstStyle>
            <a:lvl1pPr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en-US" altLang="en-US" sz="800" dirty="0">
              <a:latin typeface="Gill Sans MT" pitchFamily="34" charset="0"/>
            </a:endParaRP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1200" dirty="0">
                <a:latin typeface="Gill Sans MT" pitchFamily="34" charset="0"/>
              </a:rPr>
              <a:t>Rebecca Barnett</a:t>
            </a:r>
            <a:br>
              <a:rPr lang="en-US" altLang="en-US" sz="800" dirty="0">
                <a:latin typeface="Gill Sans MT" pitchFamily="34" charset="0"/>
              </a:rPr>
            </a:br>
            <a:r>
              <a:rPr lang="en-US" altLang="en-US" sz="800" dirty="0">
                <a:latin typeface="Gill Sans MT" pitchFamily="34" charset="0"/>
              </a:rPr>
              <a:t>GPA II</a:t>
            </a:r>
            <a:br>
              <a:rPr lang="en-US" altLang="en-US" sz="800" dirty="0">
                <a:latin typeface="Gill Sans MT" pitchFamily="34" charset="0"/>
              </a:rPr>
            </a:br>
            <a:r>
              <a:rPr lang="en-US" altLang="en-US" sz="800" dirty="0">
                <a:latin typeface="Gill Sans MT" pitchFamily="34" charset="0"/>
              </a:rPr>
              <a:t>Traffic Safety Enforcement Program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800" dirty="0">
                <a:latin typeface="Gill Sans MT" pitchFamily="34" charset="0"/>
              </a:rPr>
              <a:t>PCN 12; Grade 35; CC</a:t>
            </a:r>
            <a:br>
              <a:rPr lang="en-US" altLang="en-US" sz="800" dirty="0">
                <a:latin typeface="Gill Sans MT" pitchFamily="34" charset="0"/>
              </a:rPr>
            </a:br>
            <a:endParaRPr lang="en-US" altLang="en-US" sz="800" dirty="0">
              <a:latin typeface="Gill Sans MT" pitchFamily="34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85630" y="4907477"/>
            <a:ext cx="1249335" cy="618603"/>
          </a:xfrm>
          <a:custGeom>
            <a:avLst/>
            <a:gdLst>
              <a:gd name="connsiteX0" fmla="*/ 0 w 1088159"/>
              <a:gd name="connsiteY0" fmla="*/ 0 h 544079"/>
              <a:gd name="connsiteX1" fmla="*/ 1088159 w 1088159"/>
              <a:gd name="connsiteY1" fmla="*/ 0 h 544079"/>
              <a:gd name="connsiteX2" fmla="*/ 1088159 w 1088159"/>
              <a:gd name="connsiteY2" fmla="*/ 544079 h 544079"/>
              <a:gd name="connsiteX3" fmla="*/ 0 w 1088159"/>
              <a:gd name="connsiteY3" fmla="*/ 544079 h 544079"/>
              <a:gd name="connsiteX4" fmla="*/ 0 w 1088159"/>
              <a:gd name="connsiteY4" fmla="*/ 0 h 54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159" h="544079">
                <a:moveTo>
                  <a:pt x="0" y="0"/>
                </a:moveTo>
                <a:lnTo>
                  <a:pt x="1088159" y="0"/>
                </a:lnTo>
                <a:lnTo>
                  <a:pt x="1088159" y="544079"/>
                </a:lnTo>
                <a:lnTo>
                  <a:pt x="0" y="544079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700" tIns="12700" rIns="12700" bIns="12700" anchor="ctr"/>
          <a:lstStyle>
            <a:lvl1pPr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1200">
                <a:latin typeface="Gill Sans MT" panose="020B0502020104020203" pitchFamily="34" charset="0"/>
                <a:cs typeface="+mn-cs"/>
              </a:rPr>
              <a:t>Tippy Smokey</a:t>
            </a:r>
            <a:br>
              <a:rPr lang="en-US" altLang="en-US" sz="800" dirty="0">
                <a:latin typeface="Gill Sans MT" pitchFamily="34" charset="0"/>
              </a:rPr>
            </a:br>
            <a:r>
              <a:rPr lang="en-US" altLang="en-US" sz="800" dirty="0">
                <a:latin typeface="Gill Sans MT" pitchFamily="34" charset="0"/>
              </a:rPr>
              <a:t>Acct </a:t>
            </a:r>
            <a:r>
              <a:rPr lang="en-US" altLang="en-US" sz="800" dirty="0" err="1">
                <a:latin typeface="Gill Sans MT" pitchFamily="34" charset="0"/>
              </a:rPr>
              <a:t>Asst</a:t>
            </a:r>
            <a:r>
              <a:rPr lang="en-US" altLang="en-US" sz="800" dirty="0">
                <a:latin typeface="Gill Sans MT" pitchFamily="34" charset="0"/>
              </a:rPr>
              <a:t> III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800" dirty="0">
                <a:latin typeface="Gill Sans MT" pitchFamily="34" charset="0"/>
              </a:rPr>
              <a:t>PCN 6; Grade 27; CC</a:t>
            </a:r>
          </a:p>
        </p:txBody>
      </p:sp>
      <p:sp>
        <p:nvSpPr>
          <p:cNvPr id="22" name="Freeform 21"/>
          <p:cNvSpPr/>
          <p:nvPr/>
        </p:nvSpPr>
        <p:spPr>
          <a:xfrm>
            <a:off x="6648675" y="1966346"/>
            <a:ext cx="1116013" cy="714378"/>
          </a:xfrm>
          <a:custGeom>
            <a:avLst/>
            <a:gdLst>
              <a:gd name="connsiteX0" fmla="*/ 0 w 1088159"/>
              <a:gd name="connsiteY0" fmla="*/ 0 h 544079"/>
              <a:gd name="connsiteX1" fmla="*/ 1088159 w 1088159"/>
              <a:gd name="connsiteY1" fmla="*/ 0 h 544079"/>
              <a:gd name="connsiteX2" fmla="*/ 1088159 w 1088159"/>
              <a:gd name="connsiteY2" fmla="*/ 544079 h 544079"/>
              <a:gd name="connsiteX3" fmla="*/ 0 w 1088159"/>
              <a:gd name="connsiteY3" fmla="*/ 544079 h 544079"/>
              <a:gd name="connsiteX4" fmla="*/ 0 w 1088159"/>
              <a:gd name="connsiteY4" fmla="*/ 0 h 54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159" h="544079">
                <a:moveTo>
                  <a:pt x="0" y="0"/>
                </a:moveTo>
                <a:lnTo>
                  <a:pt x="1088159" y="0"/>
                </a:lnTo>
                <a:lnTo>
                  <a:pt x="1088159" y="544079"/>
                </a:lnTo>
                <a:lnTo>
                  <a:pt x="0" y="544079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700" tIns="12700" rIns="12700" bIns="12700" anchor="ctr"/>
          <a:lstStyle>
            <a:lvl1pPr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1200" dirty="0">
                <a:latin typeface="Gill Sans MT" pitchFamily="34" charset="0"/>
              </a:rPr>
              <a:t>Kevin Tice</a:t>
            </a:r>
            <a:br>
              <a:rPr lang="en-US" altLang="en-US" sz="800" dirty="0">
                <a:latin typeface="Gill Sans MT" pitchFamily="34" charset="0"/>
              </a:rPr>
            </a:br>
            <a:r>
              <a:rPr lang="en-US" altLang="en-US" sz="800" dirty="0">
                <a:latin typeface="Gill Sans MT" pitchFamily="34" charset="0"/>
              </a:rPr>
              <a:t>Program Manager</a:t>
            </a:r>
            <a:br>
              <a:rPr lang="en-US" altLang="en-US" sz="800" dirty="0">
                <a:latin typeface="Gill Sans MT" pitchFamily="34" charset="0"/>
              </a:rPr>
            </a:br>
            <a:r>
              <a:rPr lang="en-US" altLang="en-US" sz="800" dirty="0">
                <a:latin typeface="Gill Sans MT" pitchFamily="34" charset="0"/>
              </a:rPr>
              <a:t>Traffic Records*            LV</a:t>
            </a:r>
          </a:p>
        </p:txBody>
      </p:sp>
      <p:sp>
        <p:nvSpPr>
          <p:cNvPr id="23" name="Freeform 22"/>
          <p:cNvSpPr/>
          <p:nvPr/>
        </p:nvSpPr>
        <p:spPr>
          <a:xfrm>
            <a:off x="2209195" y="4534800"/>
            <a:ext cx="1187926" cy="731652"/>
          </a:xfrm>
          <a:custGeom>
            <a:avLst/>
            <a:gdLst>
              <a:gd name="connsiteX0" fmla="*/ 0 w 1088159"/>
              <a:gd name="connsiteY0" fmla="*/ 0 h 544079"/>
              <a:gd name="connsiteX1" fmla="*/ 1088159 w 1088159"/>
              <a:gd name="connsiteY1" fmla="*/ 0 h 544079"/>
              <a:gd name="connsiteX2" fmla="*/ 1088159 w 1088159"/>
              <a:gd name="connsiteY2" fmla="*/ 544079 h 544079"/>
              <a:gd name="connsiteX3" fmla="*/ 0 w 1088159"/>
              <a:gd name="connsiteY3" fmla="*/ 544079 h 544079"/>
              <a:gd name="connsiteX4" fmla="*/ 0 w 1088159"/>
              <a:gd name="connsiteY4" fmla="*/ 0 h 54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159" h="544079">
                <a:moveTo>
                  <a:pt x="0" y="0"/>
                </a:moveTo>
                <a:lnTo>
                  <a:pt x="1088159" y="0"/>
                </a:lnTo>
                <a:lnTo>
                  <a:pt x="1088159" y="544079"/>
                </a:lnTo>
                <a:lnTo>
                  <a:pt x="0" y="544079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335" tIns="13335" rIns="13335" bIns="13335" anchor="ctr"/>
          <a:lstStyle>
            <a:lvl1pPr defTabSz="933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>
                <a:latin typeface="Gill Sans MT" pitchFamily="34" charset="0"/>
              </a:rPr>
              <a:t>Shelley Fleming</a:t>
            </a:r>
            <a:br>
              <a:rPr lang="en-US" altLang="en-US" sz="800" dirty="0">
                <a:latin typeface="Gill Sans MT" pitchFamily="34" charset="0"/>
              </a:rPr>
            </a:br>
            <a:r>
              <a:rPr lang="en-US" altLang="en-US" sz="800" dirty="0">
                <a:latin typeface="Gill Sans MT" pitchFamily="34" charset="0"/>
              </a:rPr>
              <a:t>GPA  II</a:t>
            </a:r>
          </a:p>
          <a:p>
            <a:pPr algn="ctr" eaLnBrk="1" hangingPunct="1">
              <a:defRPr/>
            </a:pPr>
            <a:r>
              <a:rPr lang="en-US" altLang="en-US" sz="800" dirty="0">
                <a:latin typeface="Gill Sans MT" pitchFamily="34" charset="0"/>
              </a:rPr>
              <a:t>Quality Assurance</a:t>
            </a:r>
          </a:p>
          <a:p>
            <a:pPr algn="ctr" eaLnBrk="1" hangingPunct="1">
              <a:defRPr/>
            </a:pPr>
            <a:r>
              <a:rPr lang="en-US" altLang="en-US" sz="800" dirty="0">
                <a:latin typeface="Gill Sans MT" pitchFamily="34" charset="0"/>
              </a:rPr>
              <a:t>PCN 7; Grade 35; LV</a:t>
            </a:r>
          </a:p>
        </p:txBody>
      </p:sp>
      <p:sp>
        <p:nvSpPr>
          <p:cNvPr id="24" name="Freeform 23"/>
          <p:cNvSpPr/>
          <p:nvPr/>
        </p:nvSpPr>
        <p:spPr>
          <a:xfrm>
            <a:off x="5241112" y="2870013"/>
            <a:ext cx="1066800" cy="711564"/>
          </a:xfrm>
          <a:custGeom>
            <a:avLst/>
            <a:gdLst>
              <a:gd name="connsiteX0" fmla="*/ 0 w 1088159"/>
              <a:gd name="connsiteY0" fmla="*/ 0 h 544079"/>
              <a:gd name="connsiteX1" fmla="*/ 1088159 w 1088159"/>
              <a:gd name="connsiteY1" fmla="*/ 0 h 544079"/>
              <a:gd name="connsiteX2" fmla="*/ 1088159 w 1088159"/>
              <a:gd name="connsiteY2" fmla="*/ 544079 h 544079"/>
              <a:gd name="connsiteX3" fmla="*/ 0 w 1088159"/>
              <a:gd name="connsiteY3" fmla="*/ 544079 h 544079"/>
              <a:gd name="connsiteX4" fmla="*/ 0 w 1088159"/>
              <a:gd name="connsiteY4" fmla="*/ 0 h 54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159" h="544079">
                <a:moveTo>
                  <a:pt x="0" y="0"/>
                </a:moveTo>
                <a:lnTo>
                  <a:pt x="1088159" y="0"/>
                </a:lnTo>
                <a:lnTo>
                  <a:pt x="1088159" y="544079"/>
                </a:lnTo>
                <a:lnTo>
                  <a:pt x="0" y="544079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335" tIns="13335" rIns="13335" bIns="13335" anchor="ctr"/>
          <a:lstStyle>
            <a:lvl1pPr defTabSz="933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1200">
                <a:latin typeface="Gill Sans MT" pitchFamily="34" charset="0"/>
              </a:rPr>
              <a:t>Meg Matta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800">
                <a:latin typeface="Gill Sans MT" pitchFamily="34" charset="0"/>
              </a:rPr>
              <a:t>GPA </a:t>
            </a:r>
            <a:r>
              <a:rPr lang="en-US" altLang="en-US" sz="800" dirty="0">
                <a:latin typeface="Gill Sans MT" pitchFamily="34" charset="0"/>
              </a:rPr>
              <a:t>II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800" dirty="0">
                <a:latin typeface="Gill Sans MT" pitchFamily="34" charset="0"/>
              </a:rPr>
              <a:t>Impaired Driving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800" dirty="0">
                <a:latin typeface="Gill Sans MT" pitchFamily="34" charset="0"/>
              </a:rPr>
              <a:t>PCN 4; Grade 35; CC</a:t>
            </a:r>
          </a:p>
        </p:txBody>
      </p:sp>
      <p:sp>
        <p:nvSpPr>
          <p:cNvPr id="25" name="Freeform 24"/>
          <p:cNvSpPr/>
          <p:nvPr/>
        </p:nvSpPr>
        <p:spPr>
          <a:xfrm>
            <a:off x="5237623" y="3710699"/>
            <a:ext cx="1081952" cy="835303"/>
          </a:xfrm>
          <a:custGeom>
            <a:avLst/>
            <a:gdLst>
              <a:gd name="connsiteX0" fmla="*/ 0 w 1088159"/>
              <a:gd name="connsiteY0" fmla="*/ 0 h 522713"/>
              <a:gd name="connsiteX1" fmla="*/ 1088159 w 1088159"/>
              <a:gd name="connsiteY1" fmla="*/ 0 h 522713"/>
              <a:gd name="connsiteX2" fmla="*/ 1088159 w 1088159"/>
              <a:gd name="connsiteY2" fmla="*/ 522713 h 522713"/>
              <a:gd name="connsiteX3" fmla="*/ 0 w 1088159"/>
              <a:gd name="connsiteY3" fmla="*/ 522713 h 522713"/>
              <a:gd name="connsiteX4" fmla="*/ 0 w 1088159"/>
              <a:gd name="connsiteY4" fmla="*/ 0 h 52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159" h="522713">
                <a:moveTo>
                  <a:pt x="0" y="0"/>
                </a:moveTo>
                <a:lnTo>
                  <a:pt x="1088159" y="0"/>
                </a:lnTo>
                <a:lnTo>
                  <a:pt x="1088159" y="522713"/>
                </a:lnTo>
                <a:lnTo>
                  <a:pt x="0" y="522713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335" tIns="13335" rIns="13335" bIns="13335" anchor="ctr"/>
          <a:lstStyle>
            <a:lvl1pPr defTabSz="933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200">
                <a:latin typeface="Gill Sans MT" pitchFamily="34" charset="0"/>
              </a:rPr>
              <a:t>Alex Carrillo</a:t>
            </a:r>
            <a:br>
              <a:rPr lang="en-US" altLang="en-US" sz="800" dirty="0">
                <a:latin typeface="Gill Sans MT" pitchFamily="34" charset="0"/>
              </a:rPr>
            </a:br>
            <a:r>
              <a:rPr lang="en-US" altLang="en-US" sz="800" dirty="0">
                <a:latin typeface="Gill Sans MT" pitchFamily="34" charset="0"/>
              </a:rPr>
              <a:t>Ed &amp; Info Officer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800" dirty="0">
                <a:latin typeface="Gill Sans MT" pitchFamily="34" charset="0"/>
              </a:rPr>
              <a:t>Motorcycle Safety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800" dirty="0">
                <a:latin typeface="Gill Sans MT" pitchFamily="34" charset="0"/>
              </a:rPr>
              <a:t>PCN 2; Grade 35; CC</a:t>
            </a:r>
          </a:p>
        </p:txBody>
      </p:sp>
      <p:sp>
        <p:nvSpPr>
          <p:cNvPr id="26" name="Freeform 25"/>
          <p:cNvSpPr/>
          <p:nvPr/>
        </p:nvSpPr>
        <p:spPr>
          <a:xfrm>
            <a:off x="295721" y="3899018"/>
            <a:ext cx="1237624" cy="776338"/>
          </a:xfrm>
          <a:custGeom>
            <a:avLst/>
            <a:gdLst>
              <a:gd name="connsiteX0" fmla="*/ 0 w 1197846"/>
              <a:gd name="connsiteY0" fmla="*/ 0 h 544079"/>
              <a:gd name="connsiteX1" fmla="*/ 1197846 w 1197846"/>
              <a:gd name="connsiteY1" fmla="*/ 0 h 544079"/>
              <a:gd name="connsiteX2" fmla="*/ 1197846 w 1197846"/>
              <a:gd name="connsiteY2" fmla="*/ 544079 h 544079"/>
              <a:gd name="connsiteX3" fmla="*/ 0 w 1197846"/>
              <a:gd name="connsiteY3" fmla="*/ 544079 h 544079"/>
              <a:gd name="connsiteX4" fmla="*/ 0 w 1197846"/>
              <a:gd name="connsiteY4" fmla="*/ 0 h 54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7846" h="544079">
                <a:moveTo>
                  <a:pt x="0" y="0"/>
                </a:moveTo>
                <a:lnTo>
                  <a:pt x="1197846" y="0"/>
                </a:lnTo>
                <a:lnTo>
                  <a:pt x="1197846" y="544079"/>
                </a:lnTo>
                <a:lnTo>
                  <a:pt x="0" y="544079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700" tIns="12700" rIns="12700" bIns="12700" anchor="ctr"/>
          <a:lstStyle>
            <a:lvl1pPr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en-US" altLang="en-US" sz="1200" dirty="0">
              <a:latin typeface="Gill Sans MT" pitchFamily="34" charset="0"/>
            </a:endParaRP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1200" dirty="0">
                <a:latin typeface="Gill Sans MT" panose="020B0502020104020203" pitchFamily="34" charset="0"/>
                <a:cs typeface="+mn-cs"/>
              </a:rPr>
              <a:t>Susan Raya</a:t>
            </a:r>
            <a:br>
              <a:rPr lang="en-US" altLang="en-US" sz="800" dirty="0"/>
            </a:br>
            <a:r>
              <a:rPr lang="en-US" altLang="en-US" sz="800" dirty="0">
                <a:latin typeface="Gill Sans MT" panose="020B0502020104020203" pitchFamily="34" charset="0"/>
              </a:rPr>
              <a:t>MA II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800" dirty="0">
                <a:latin typeface="Gill Sans MT" panose="020B0502020104020203" pitchFamily="34" charset="0"/>
              </a:rPr>
              <a:t>PCN 15; Grade 35; CC</a:t>
            </a:r>
            <a:br>
              <a:rPr lang="en-US" altLang="en-US" sz="800" dirty="0"/>
            </a:br>
            <a:endParaRPr lang="en-US" altLang="en-US" sz="2000" dirty="0"/>
          </a:p>
        </p:txBody>
      </p:sp>
      <p:sp>
        <p:nvSpPr>
          <p:cNvPr id="2067" name="TextBox 5"/>
          <p:cNvSpPr txBox="1">
            <a:spLocks noChangeArrowheads="1"/>
          </p:cNvSpPr>
          <p:nvPr/>
        </p:nvSpPr>
        <p:spPr bwMode="auto">
          <a:xfrm>
            <a:off x="152400" y="152400"/>
            <a:ext cx="342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Gill Sans MT" pitchFamily="34" charset="0"/>
              </a:rPr>
              <a:t>Office of Traffic Safety</a:t>
            </a:r>
          </a:p>
        </p:txBody>
      </p:sp>
      <p:sp>
        <p:nvSpPr>
          <p:cNvPr id="31" name="Freeform 30"/>
          <p:cNvSpPr/>
          <p:nvPr/>
        </p:nvSpPr>
        <p:spPr>
          <a:xfrm>
            <a:off x="3962400" y="3706648"/>
            <a:ext cx="1101727" cy="809132"/>
          </a:xfrm>
          <a:custGeom>
            <a:avLst/>
            <a:gdLst>
              <a:gd name="connsiteX0" fmla="*/ 0 w 1088159"/>
              <a:gd name="connsiteY0" fmla="*/ 0 h 544079"/>
              <a:gd name="connsiteX1" fmla="*/ 1088159 w 1088159"/>
              <a:gd name="connsiteY1" fmla="*/ 0 h 544079"/>
              <a:gd name="connsiteX2" fmla="*/ 1088159 w 1088159"/>
              <a:gd name="connsiteY2" fmla="*/ 544079 h 544079"/>
              <a:gd name="connsiteX3" fmla="*/ 0 w 1088159"/>
              <a:gd name="connsiteY3" fmla="*/ 544079 h 544079"/>
              <a:gd name="connsiteX4" fmla="*/ 0 w 1088159"/>
              <a:gd name="connsiteY4" fmla="*/ 0 h 54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159" h="544079">
                <a:moveTo>
                  <a:pt x="0" y="0"/>
                </a:moveTo>
                <a:lnTo>
                  <a:pt x="1088159" y="0"/>
                </a:lnTo>
                <a:lnTo>
                  <a:pt x="1088159" y="544079"/>
                </a:lnTo>
                <a:lnTo>
                  <a:pt x="0" y="544079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700" tIns="12700" rIns="12700" bIns="12700" anchor="ctr"/>
          <a:lstStyle>
            <a:lvl1pPr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en-US" altLang="en-US" sz="1200" dirty="0">
              <a:latin typeface="Gill Sans MT" pitchFamily="34" charset="0"/>
            </a:endParaRP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1200" dirty="0">
                <a:latin typeface="Gill Sans MT" pitchFamily="34" charset="0"/>
              </a:rPr>
              <a:t>Daniel Banda</a:t>
            </a:r>
            <a:br>
              <a:rPr lang="en-US" altLang="en-US" sz="800" dirty="0"/>
            </a:br>
            <a:r>
              <a:rPr lang="en-US" altLang="en-US" sz="800" dirty="0">
                <a:latin typeface="Gill Sans MT" panose="020B0502020104020203" pitchFamily="34" charset="0"/>
              </a:rPr>
              <a:t>Program Officer I   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800" dirty="0">
                <a:latin typeface="Gill Sans MT" panose="020B0502020104020203" pitchFamily="34" charset="0"/>
              </a:rPr>
              <a:t>Motorcycle Safety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800" dirty="0">
                <a:latin typeface="Gill Sans MT" panose="020B0502020104020203" pitchFamily="34" charset="0"/>
              </a:rPr>
              <a:t>PCN 5; </a:t>
            </a:r>
            <a:r>
              <a:rPr lang="en-US" altLang="en-US" sz="800">
                <a:latin typeface="Gill Sans MT" panose="020B0502020104020203" pitchFamily="34" charset="0"/>
              </a:rPr>
              <a:t>Grade 31; </a:t>
            </a:r>
            <a:r>
              <a:rPr lang="en-US" altLang="en-US" sz="800" dirty="0">
                <a:latin typeface="Gill Sans MT" panose="020B0502020104020203" pitchFamily="34" charset="0"/>
              </a:rPr>
              <a:t>CC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br>
              <a:rPr lang="en-US" altLang="en-US" sz="800" dirty="0"/>
            </a:br>
            <a:endParaRPr lang="en-US" altLang="en-US" sz="800" dirty="0">
              <a:latin typeface="Gill Sans MT" pitchFamily="34" charset="0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2209195" y="2699011"/>
            <a:ext cx="1181100" cy="715536"/>
          </a:xfrm>
          <a:custGeom>
            <a:avLst/>
            <a:gdLst>
              <a:gd name="connsiteX0" fmla="*/ 0 w 1088159"/>
              <a:gd name="connsiteY0" fmla="*/ 0 h 544079"/>
              <a:gd name="connsiteX1" fmla="*/ 1088159 w 1088159"/>
              <a:gd name="connsiteY1" fmla="*/ 0 h 544079"/>
              <a:gd name="connsiteX2" fmla="*/ 1088159 w 1088159"/>
              <a:gd name="connsiteY2" fmla="*/ 544079 h 544079"/>
              <a:gd name="connsiteX3" fmla="*/ 0 w 1088159"/>
              <a:gd name="connsiteY3" fmla="*/ 544079 h 544079"/>
              <a:gd name="connsiteX4" fmla="*/ 0 w 1088159"/>
              <a:gd name="connsiteY4" fmla="*/ 0 h 54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159" h="544079">
                <a:moveTo>
                  <a:pt x="0" y="0"/>
                </a:moveTo>
                <a:lnTo>
                  <a:pt x="1088159" y="0"/>
                </a:lnTo>
                <a:lnTo>
                  <a:pt x="1088159" y="544079"/>
                </a:lnTo>
                <a:lnTo>
                  <a:pt x="0" y="544079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700" tIns="12700" rIns="12700" bIns="12700" anchor="ctr"/>
          <a:lstStyle>
            <a:lvl1pPr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1200" dirty="0">
                <a:latin typeface="Gill Sans MT" pitchFamily="34" charset="0"/>
              </a:rPr>
              <a:t>Carrie Krupp</a:t>
            </a:r>
            <a:br>
              <a:rPr lang="en-US" altLang="en-US" sz="800" dirty="0">
                <a:latin typeface="Gill Sans MT" pitchFamily="34" charset="0"/>
              </a:rPr>
            </a:br>
            <a:r>
              <a:rPr lang="en-US" altLang="en-US" sz="800" dirty="0">
                <a:latin typeface="Gill Sans MT" pitchFamily="34" charset="0"/>
              </a:rPr>
              <a:t>Admin </a:t>
            </a:r>
            <a:r>
              <a:rPr lang="en-US" altLang="en-US" sz="800" dirty="0" err="1">
                <a:latin typeface="Gill Sans MT" pitchFamily="34" charset="0"/>
              </a:rPr>
              <a:t>Asst</a:t>
            </a:r>
            <a:r>
              <a:rPr lang="en-US" altLang="en-US" sz="800" dirty="0">
                <a:latin typeface="Gill Sans MT" pitchFamily="34" charset="0"/>
              </a:rPr>
              <a:t> IV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800" dirty="0">
                <a:latin typeface="Gill Sans MT" pitchFamily="34" charset="0"/>
              </a:rPr>
              <a:t>PCN 3; Grade 29; CC</a:t>
            </a:r>
          </a:p>
        </p:txBody>
      </p:sp>
      <p:sp>
        <p:nvSpPr>
          <p:cNvPr id="41" name="Freeform 40"/>
          <p:cNvSpPr/>
          <p:nvPr/>
        </p:nvSpPr>
        <p:spPr>
          <a:xfrm>
            <a:off x="6623926" y="2826847"/>
            <a:ext cx="1183313" cy="713853"/>
          </a:xfrm>
          <a:custGeom>
            <a:avLst/>
            <a:gdLst>
              <a:gd name="connsiteX0" fmla="*/ 0 w 1088159"/>
              <a:gd name="connsiteY0" fmla="*/ 0 h 544079"/>
              <a:gd name="connsiteX1" fmla="*/ 1088159 w 1088159"/>
              <a:gd name="connsiteY1" fmla="*/ 0 h 544079"/>
              <a:gd name="connsiteX2" fmla="*/ 1088159 w 1088159"/>
              <a:gd name="connsiteY2" fmla="*/ 544079 h 544079"/>
              <a:gd name="connsiteX3" fmla="*/ 0 w 1088159"/>
              <a:gd name="connsiteY3" fmla="*/ 544079 h 544079"/>
              <a:gd name="connsiteX4" fmla="*/ 0 w 1088159"/>
              <a:gd name="connsiteY4" fmla="*/ 0 h 54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159" h="544079">
                <a:moveTo>
                  <a:pt x="0" y="0"/>
                </a:moveTo>
                <a:lnTo>
                  <a:pt x="1088159" y="0"/>
                </a:lnTo>
                <a:lnTo>
                  <a:pt x="1088159" y="544079"/>
                </a:lnTo>
                <a:lnTo>
                  <a:pt x="0" y="544079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700" tIns="12700" rIns="12700" bIns="12700" anchor="ctr"/>
          <a:lstStyle>
            <a:lvl1pPr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en-US" altLang="en-US" sz="1200" b="1" dirty="0">
              <a:solidFill>
                <a:srgbClr val="FF0000"/>
              </a:solidFill>
              <a:latin typeface="Gill Sans MT" pitchFamily="34" charset="0"/>
            </a:endParaRPr>
          </a:p>
          <a:p>
            <a:pPr algn="ctr"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050" dirty="0">
                <a:latin typeface="Gill Sans MT" pitchFamily="34" charset="0"/>
              </a:rPr>
              <a:t>Johnean Morrison</a:t>
            </a:r>
            <a:br>
              <a:rPr lang="en-US" altLang="en-US" sz="800" dirty="0">
                <a:latin typeface="Gill Sans MT" pitchFamily="34" charset="0"/>
              </a:rPr>
            </a:br>
            <a:r>
              <a:rPr lang="en-US" altLang="en-US" sz="800" dirty="0">
                <a:latin typeface="Gill Sans MT" pitchFamily="34" charset="0"/>
              </a:rPr>
              <a:t>Program Manager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800" dirty="0">
                <a:latin typeface="Gill Sans MT" pitchFamily="34" charset="0"/>
              </a:rPr>
              <a:t>Occupant Protection*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800" dirty="0">
                <a:latin typeface="Gill Sans MT" pitchFamily="34" charset="0"/>
              </a:rPr>
              <a:t>CC</a:t>
            </a:r>
            <a:br>
              <a:rPr lang="en-US" altLang="en-US" sz="800" dirty="0">
                <a:latin typeface="Gill Sans MT" pitchFamily="34" charset="0"/>
              </a:rPr>
            </a:br>
            <a:endParaRPr lang="en-US" altLang="en-US" sz="800" dirty="0">
              <a:latin typeface="Gill Sans MT" pitchFamily="34" charset="0"/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7843919" y="3687598"/>
            <a:ext cx="1085033" cy="734777"/>
          </a:xfrm>
          <a:custGeom>
            <a:avLst/>
            <a:gdLst>
              <a:gd name="connsiteX0" fmla="*/ 0 w 1088159"/>
              <a:gd name="connsiteY0" fmla="*/ 0 h 544079"/>
              <a:gd name="connsiteX1" fmla="*/ 1088159 w 1088159"/>
              <a:gd name="connsiteY1" fmla="*/ 0 h 544079"/>
              <a:gd name="connsiteX2" fmla="*/ 1088159 w 1088159"/>
              <a:gd name="connsiteY2" fmla="*/ 544079 h 544079"/>
              <a:gd name="connsiteX3" fmla="*/ 0 w 1088159"/>
              <a:gd name="connsiteY3" fmla="*/ 544079 h 544079"/>
              <a:gd name="connsiteX4" fmla="*/ 0 w 1088159"/>
              <a:gd name="connsiteY4" fmla="*/ 0 h 54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159" h="544079">
                <a:moveTo>
                  <a:pt x="0" y="0"/>
                </a:moveTo>
                <a:lnTo>
                  <a:pt x="1088159" y="0"/>
                </a:lnTo>
                <a:lnTo>
                  <a:pt x="1088159" y="544079"/>
                </a:lnTo>
                <a:lnTo>
                  <a:pt x="0" y="544079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700" tIns="12700" rIns="12700" bIns="12700" anchor="ctr"/>
          <a:lstStyle>
            <a:lvl1pPr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1200" dirty="0">
                <a:latin typeface="Gill Sans MT" pitchFamily="34" charset="0"/>
              </a:rPr>
              <a:t>Narcisa Zepeda</a:t>
            </a:r>
            <a:br>
              <a:rPr lang="en-US" altLang="en-US" sz="800" dirty="0">
                <a:latin typeface="Gill Sans MT" pitchFamily="34" charset="0"/>
              </a:rPr>
            </a:br>
            <a:r>
              <a:rPr lang="en-US" altLang="en-US" sz="800" dirty="0">
                <a:latin typeface="Gill Sans MT" pitchFamily="34" charset="0"/>
              </a:rPr>
              <a:t>Program Coordinator</a:t>
            </a:r>
            <a:br>
              <a:rPr lang="en-US" altLang="en-US" sz="800" dirty="0">
                <a:latin typeface="Gill Sans MT" pitchFamily="34" charset="0"/>
              </a:rPr>
            </a:br>
            <a:r>
              <a:rPr lang="en-US" altLang="en-US" sz="800" dirty="0">
                <a:latin typeface="Gill Sans MT" pitchFamily="34" charset="0"/>
              </a:rPr>
              <a:t>Zero teen Fatalities*      LV  </a:t>
            </a:r>
          </a:p>
        </p:txBody>
      </p:sp>
      <p:sp>
        <p:nvSpPr>
          <p:cNvPr id="53" name="Freeform 52"/>
          <p:cNvSpPr/>
          <p:nvPr/>
        </p:nvSpPr>
        <p:spPr>
          <a:xfrm>
            <a:off x="6632827" y="4669248"/>
            <a:ext cx="1077863" cy="745563"/>
          </a:xfrm>
          <a:custGeom>
            <a:avLst/>
            <a:gdLst>
              <a:gd name="connsiteX0" fmla="*/ 0 w 1088159"/>
              <a:gd name="connsiteY0" fmla="*/ 0 h 544079"/>
              <a:gd name="connsiteX1" fmla="*/ 1088159 w 1088159"/>
              <a:gd name="connsiteY1" fmla="*/ 0 h 544079"/>
              <a:gd name="connsiteX2" fmla="*/ 1088159 w 1088159"/>
              <a:gd name="connsiteY2" fmla="*/ 544079 h 544079"/>
              <a:gd name="connsiteX3" fmla="*/ 0 w 1088159"/>
              <a:gd name="connsiteY3" fmla="*/ 544079 h 544079"/>
              <a:gd name="connsiteX4" fmla="*/ 0 w 1088159"/>
              <a:gd name="connsiteY4" fmla="*/ 0 h 54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159" h="544079">
                <a:moveTo>
                  <a:pt x="0" y="0"/>
                </a:moveTo>
                <a:lnTo>
                  <a:pt x="1088159" y="0"/>
                </a:lnTo>
                <a:lnTo>
                  <a:pt x="1088159" y="544079"/>
                </a:lnTo>
                <a:lnTo>
                  <a:pt x="0" y="544079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700" tIns="12700" rIns="12700" bIns="12700" anchor="ctr"/>
          <a:lstStyle>
            <a:lvl1pPr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1200">
                <a:latin typeface="Gill Sans MT" pitchFamily="34" charset="0"/>
              </a:rPr>
              <a:t>Todd Hartline</a:t>
            </a:r>
            <a:br>
              <a:rPr lang="en-US" altLang="en-US" sz="800" dirty="0">
                <a:latin typeface="Gill Sans MT" pitchFamily="34" charset="0"/>
              </a:rPr>
            </a:br>
            <a:r>
              <a:rPr lang="en-US" altLang="en-US" sz="800" dirty="0">
                <a:latin typeface="Gill Sans MT" pitchFamily="34" charset="0"/>
              </a:rPr>
              <a:t>Law Enforcement 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800" dirty="0">
                <a:latin typeface="Gill Sans MT" pitchFamily="34" charset="0"/>
              </a:rPr>
              <a:t>Liaison* CC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419346" y="1037570"/>
            <a:ext cx="2977360" cy="95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400300" y="1037570"/>
            <a:ext cx="0" cy="4864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33" idx="2"/>
          </p:cNvCxnSpPr>
          <p:nvPr/>
        </p:nvCxnSpPr>
        <p:spPr>
          <a:xfrm>
            <a:off x="6460384" y="1819383"/>
            <a:ext cx="17909" cy="31284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1545914" y="4267200"/>
            <a:ext cx="35458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897003" y="2245992"/>
            <a:ext cx="1" cy="1433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1605" y="6521450"/>
            <a:ext cx="1252227" cy="365125"/>
          </a:xfrm>
        </p:spPr>
        <p:txBody>
          <a:bodyPr/>
          <a:lstStyle/>
          <a:p>
            <a:pPr>
              <a:defRPr/>
            </a:pPr>
            <a:r>
              <a:rPr lang="en-US" sz="800" dirty="0"/>
              <a:t>Effective 04/06/21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22376" y="6569075"/>
            <a:ext cx="5053191" cy="365125"/>
          </a:xfrm>
        </p:spPr>
        <p:txBody>
          <a:bodyPr/>
          <a:lstStyle/>
          <a:p>
            <a:pPr>
              <a:defRPr/>
            </a:pPr>
            <a:r>
              <a:rPr lang="en-US" sz="800" dirty="0"/>
              <a:t>K:\groups\OTS\Shared\MAIN FOLDERS\PERSONNEL\Org Charts\20210406OTSOrgChartPCNsPowerpoint</a:t>
            </a:r>
          </a:p>
          <a:p>
            <a:pPr>
              <a:defRPr/>
            </a:pPr>
            <a:r>
              <a:rPr lang="en-US" sz="800" dirty="0"/>
              <a:t>.pptx</a:t>
            </a: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5064127" y="4128350"/>
            <a:ext cx="1734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539954" y="1590783"/>
            <a:ext cx="1840859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Programs 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6307912" y="3183773"/>
            <a:ext cx="3407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3390296" y="3238856"/>
            <a:ext cx="370821" cy="46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542423" y="2380431"/>
            <a:ext cx="1840859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Operations</a:t>
            </a:r>
          </a:p>
        </p:txBody>
      </p:sp>
      <p:cxnSp>
        <p:nvCxnSpPr>
          <p:cNvPr id="84" name="Straight Connector 83"/>
          <p:cNvCxnSpPr/>
          <p:nvPr/>
        </p:nvCxnSpPr>
        <p:spPr>
          <a:xfrm flipH="1">
            <a:off x="6323065" y="2329028"/>
            <a:ext cx="32561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734148" y="5819812"/>
            <a:ext cx="1711802" cy="733388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* - Contract Staff      </a:t>
            </a:r>
          </a:p>
          <a:p>
            <a:r>
              <a:rPr lang="en-US" sz="1200" dirty="0">
                <a:solidFill>
                  <a:schemeClr val="tx1"/>
                </a:solidFill>
              </a:rPr>
              <a:t>CC – Carson City Office</a:t>
            </a:r>
          </a:p>
          <a:p>
            <a:r>
              <a:rPr lang="en-US" sz="1200" dirty="0">
                <a:solidFill>
                  <a:schemeClr val="tx1"/>
                </a:solidFill>
              </a:rPr>
              <a:t>LV – Las Vegas Office</a:t>
            </a:r>
          </a:p>
        </p:txBody>
      </p:sp>
      <p:sp>
        <p:nvSpPr>
          <p:cNvPr id="58" name="Freeform 57"/>
          <p:cNvSpPr/>
          <p:nvPr/>
        </p:nvSpPr>
        <p:spPr>
          <a:xfrm>
            <a:off x="7843919" y="4669248"/>
            <a:ext cx="1124071" cy="761479"/>
          </a:xfrm>
          <a:custGeom>
            <a:avLst/>
            <a:gdLst>
              <a:gd name="connsiteX0" fmla="*/ 0 w 1088159"/>
              <a:gd name="connsiteY0" fmla="*/ 0 h 544079"/>
              <a:gd name="connsiteX1" fmla="*/ 1088159 w 1088159"/>
              <a:gd name="connsiteY1" fmla="*/ 0 h 544079"/>
              <a:gd name="connsiteX2" fmla="*/ 1088159 w 1088159"/>
              <a:gd name="connsiteY2" fmla="*/ 544079 h 544079"/>
              <a:gd name="connsiteX3" fmla="*/ 0 w 1088159"/>
              <a:gd name="connsiteY3" fmla="*/ 544079 h 544079"/>
              <a:gd name="connsiteX4" fmla="*/ 0 w 1088159"/>
              <a:gd name="connsiteY4" fmla="*/ 0 h 54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159" h="544079">
                <a:moveTo>
                  <a:pt x="0" y="0"/>
                </a:moveTo>
                <a:lnTo>
                  <a:pt x="1088159" y="0"/>
                </a:lnTo>
                <a:lnTo>
                  <a:pt x="1088159" y="544079"/>
                </a:lnTo>
                <a:lnTo>
                  <a:pt x="0" y="544079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700" tIns="12700" rIns="12700" bIns="12700" anchor="ctr"/>
          <a:lstStyle>
            <a:lvl1pPr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1200" dirty="0">
                <a:latin typeface="Gill Sans MT" pitchFamily="34" charset="0"/>
              </a:rPr>
              <a:t>Rob Honea</a:t>
            </a:r>
            <a:br>
              <a:rPr lang="en-US" altLang="en-US" sz="800" dirty="0">
                <a:latin typeface="Gill Sans MT" pitchFamily="34" charset="0"/>
              </a:rPr>
            </a:br>
            <a:r>
              <a:rPr lang="en-US" altLang="en-US" sz="800" dirty="0">
                <a:latin typeface="Gill Sans MT" pitchFamily="34" charset="0"/>
              </a:rPr>
              <a:t>Law Enforcement 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800" dirty="0">
                <a:latin typeface="Gill Sans MT" pitchFamily="34" charset="0"/>
              </a:rPr>
              <a:t>Liaison* 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800" dirty="0">
                <a:latin typeface="Gill Sans MT" pitchFamily="34" charset="0"/>
              </a:rPr>
              <a:t>LV</a:t>
            </a:r>
          </a:p>
        </p:txBody>
      </p:sp>
      <p:sp>
        <p:nvSpPr>
          <p:cNvPr id="47" name="Freeform 46"/>
          <p:cNvSpPr/>
          <p:nvPr/>
        </p:nvSpPr>
        <p:spPr>
          <a:xfrm>
            <a:off x="6625656" y="3710699"/>
            <a:ext cx="1085033" cy="734777"/>
          </a:xfrm>
          <a:custGeom>
            <a:avLst/>
            <a:gdLst>
              <a:gd name="connsiteX0" fmla="*/ 0 w 1088159"/>
              <a:gd name="connsiteY0" fmla="*/ 0 h 544079"/>
              <a:gd name="connsiteX1" fmla="*/ 1088159 w 1088159"/>
              <a:gd name="connsiteY1" fmla="*/ 0 h 544079"/>
              <a:gd name="connsiteX2" fmla="*/ 1088159 w 1088159"/>
              <a:gd name="connsiteY2" fmla="*/ 544079 h 544079"/>
              <a:gd name="connsiteX3" fmla="*/ 0 w 1088159"/>
              <a:gd name="connsiteY3" fmla="*/ 544079 h 544079"/>
              <a:gd name="connsiteX4" fmla="*/ 0 w 1088159"/>
              <a:gd name="connsiteY4" fmla="*/ 0 h 54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159" h="544079">
                <a:moveTo>
                  <a:pt x="0" y="0"/>
                </a:moveTo>
                <a:lnTo>
                  <a:pt x="1088159" y="0"/>
                </a:lnTo>
                <a:lnTo>
                  <a:pt x="1088159" y="544079"/>
                </a:lnTo>
                <a:lnTo>
                  <a:pt x="0" y="544079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700" tIns="12700" rIns="12700" bIns="12700" anchor="ctr"/>
          <a:lstStyle>
            <a:lvl1pPr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1200">
                <a:latin typeface="Gill Sans MT" pitchFamily="34" charset="0"/>
              </a:rPr>
              <a:t>Nick Nordyke</a:t>
            </a:r>
            <a:br>
              <a:rPr lang="en-US" altLang="en-US" sz="800" dirty="0">
                <a:latin typeface="Gill Sans MT" pitchFamily="34" charset="0"/>
              </a:rPr>
            </a:br>
            <a:r>
              <a:rPr lang="en-US" altLang="en-US" sz="800" dirty="0">
                <a:latin typeface="Gill Sans MT" pitchFamily="34" charset="0"/>
              </a:rPr>
              <a:t>Program Manager</a:t>
            </a:r>
            <a:br>
              <a:rPr lang="en-US" altLang="en-US" sz="800" dirty="0">
                <a:latin typeface="Gill Sans MT" pitchFamily="34" charset="0"/>
              </a:rPr>
            </a:br>
            <a:r>
              <a:rPr lang="en-US" altLang="en-US" sz="800" dirty="0">
                <a:latin typeface="Gill Sans MT" pitchFamily="34" charset="0"/>
              </a:rPr>
              <a:t>Zero teen Fatalities*      CC  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6323065" y="4947871"/>
            <a:ext cx="30086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877954" y="3867433"/>
            <a:ext cx="350292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710689" y="5019483"/>
            <a:ext cx="13323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reeform 58"/>
          <p:cNvSpPr/>
          <p:nvPr/>
        </p:nvSpPr>
        <p:spPr>
          <a:xfrm>
            <a:off x="5197672" y="4645284"/>
            <a:ext cx="1138815" cy="769527"/>
          </a:xfrm>
          <a:custGeom>
            <a:avLst/>
            <a:gdLst>
              <a:gd name="connsiteX0" fmla="*/ 0 w 1197846"/>
              <a:gd name="connsiteY0" fmla="*/ 0 h 544079"/>
              <a:gd name="connsiteX1" fmla="*/ 1197846 w 1197846"/>
              <a:gd name="connsiteY1" fmla="*/ 0 h 544079"/>
              <a:gd name="connsiteX2" fmla="*/ 1197846 w 1197846"/>
              <a:gd name="connsiteY2" fmla="*/ 544079 h 544079"/>
              <a:gd name="connsiteX3" fmla="*/ 0 w 1197846"/>
              <a:gd name="connsiteY3" fmla="*/ 544079 h 544079"/>
              <a:gd name="connsiteX4" fmla="*/ 0 w 1197846"/>
              <a:gd name="connsiteY4" fmla="*/ 0 h 54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7846" h="544079">
                <a:moveTo>
                  <a:pt x="0" y="0"/>
                </a:moveTo>
                <a:lnTo>
                  <a:pt x="1197846" y="0"/>
                </a:lnTo>
                <a:lnTo>
                  <a:pt x="1197846" y="544079"/>
                </a:lnTo>
                <a:lnTo>
                  <a:pt x="0" y="544079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700" tIns="12700" rIns="12700" bIns="12700" anchor="ctr"/>
          <a:lstStyle>
            <a:lvl1pPr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en-US" altLang="en-US" sz="1200" dirty="0">
              <a:latin typeface="Gill Sans MT" pitchFamily="34" charset="0"/>
            </a:endParaRPr>
          </a:p>
          <a:p>
            <a:pPr algn="ctr"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200" dirty="0">
                <a:latin typeface="Gill Sans MT" pitchFamily="34" charset="0"/>
              </a:rPr>
              <a:t>Andrew Bennett</a:t>
            </a:r>
          </a:p>
          <a:p>
            <a:pPr algn="ctr"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800" dirty="0">
                <a:latin typeface="Gill Sans MT" panose="020B0502020104020203" pitchFamily="34" charset="0"/>
              </a:rPr>
              <a:t>PIO</a:t>
            </a:r>
            <a:br>
              <a:rPr lang="en-US" altLang="en-US" sz="800" dirty="0"/>
            </a:br>
            <a:r>
              <a:rPr lang="en-US" altLang="en-US" sz="800" dirty="0"/>
              <a:t>Program Manager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800" dirty="0">
                <a:latin typeface="Gill Sans MT" panose="020B0502020104020203" pitchFamily="34" charset="0"/>
              </a:rPr>
              <a:t>Communications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800" dirty="0">
                <a:latin typeface="Gill Sans MT" panose="020B0502020104020203" pitchFamily="34" charset="0"/>
              </a:rPr>
              <a:t>PCN 5; Grade 35; LV</a:t>
            </a:r>
            <a:br>
              <a:rPr lang="en-US" altLang="en-US" sz="800" dirty="0"/>
            </a:br>
            <a:endParaRPr lang="en-US" altLang="en-US" sz="2000" dirty="0"/>
          </a:p>
        </p:txBody>
      </p:sp>
      <p:cxnSp>
        <p:nvCxnSpPr>
          <p:cNvPr id="60" name="Straight Connector 59"/>
          <p:cNvCxnSpPr/>
          <p:nvPr/>
        </p:nvCxnSpPr>
        <p:spPr>
          <a:xfrm flipH="1">
            <a:off x="3769344" y="1052386"/>
            <a:ext cx="12226" cy="22017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2230224" y="3590756"/>
            <a:ext cx="1404425" cy="781396"/>
          </a:xfrm>
          <a:custGeom>
            <a:avLst/>
            <a:gdLst>
              <a:gd name="connsiteX0" fmla="*/ 0 w 1088159"/>
              <a:gd name="connsiteY0" fmla="*/ 0 h 544079"/>
              <a:gd name="connsiteX1" fmla="*/ 1088159 w 1088159"/>
              <a:gd name="connsiteY1" fmla="*/ 0 h 544079"/>
              <a:gd name="connsiteX2" fmla="*/ 1088159 w 1088159"/>
              <a:gd name="connsiteY2" fmla="*/ 544079 h 544079"/>
              <a:gd name="connsiteX3" fmla="*/ 0 w 1088159"/>
              <a:gd name="connsiteY3" fmla="*/ 544079 h 544079"/>
              <a:gd name="connsiteX4" fmla="*/ 0 w 1088159"/>
              <a:gd name="connsiteY4" fmla="*/ 0 h 54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159" h="544079">
                <a:moveTo>
                  <a:pt x="0" y="0"/>
                </a:moveTo>
                <a:lnTo>
                  <a:pt x="1088159" y="0"/>
                </a:lnTo>
                <a:lnTo>
                  <a:pt x="1088159" y="544079"/>
                </a:lnTo>
                <a:lnTo>
                  <a:pt x="0" y="544079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700" tIns="12700" rIns="12700" bIns="12700" anchor="ctr"/>
          <a:lstStyle>
            <a:lvl1pPr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en-US" altLang="en-US" sz="2000" dirty="0">
              <a:latin typeface="Gill Sans MT" pitchFamily="34" charset="0"/>
            </a:endParaRP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1200" dirty="0">
                <a:latin typeface="Gill Sans MT" pitchFamily="34" charset="0"/>
              </a:rPr>
              <a:t>Amanda Brandenburg</a:t>
            </a:r>
            <a:br>
              <a:rPr lang="en-US" altLang="en-US" sz="800" dirty="0">
                <a:latin typeface="Gill Sans MT" pitchFamily="34" charset="0"/>
              </a:rPr>
            </a:br>
            <a:r>
              <a:rPr lang="en-US" altLang="en-US" sz="800" dirty="0">
                <a:latin typeface="Gill Sans MT" pitchFamily="34" charset="0"/>
              </a:rPr>
              <a:t>Fatality File Analyst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800" dirty="0">
                <a:latin typeface="Gill Sans MT" pitchFamily="34" charset="0"/>
              </a:rPr>
              <a:t>PCN 10; Grade 31; CC</a:t>
            </a:r>
            <a:br>
              <a:rPr lang="en-US" altLang="en-US" sz="800" dirty="0">
                <a:latin typeface="Gill Sans MT" pitchFamily="34" charset="0"/>
              </a:rPr>
            </a:br>
            <a:endParaRPr lang="en-US" altLang="en-US" sz="2000" dirty="0">
              <a:latin typeface="Gill Sans MT" pitchFamily="34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1887479" y="2617937"/>
            <a:ext cx="13016" cy="26485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1595440" y="3183773"/>
            <a:ext cx="4576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1532898" y="5255622"/>
            <a:ext cx="35458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6323065" y="4048831"/>
            <a:ext cx="32214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 flipV="1">
            <a:off x="7710690" y="4042678"/>
            <a:ext cx="152279" cy="61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887479" y="4947870"/>
            <a:ext cx="3312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09600" y="3664434"/>
            <a:ext cx="0" cy="23458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152400" y="5026175"/>
            <a:ext cx="143188" cy="3873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152400" y="3055306"/>
            <a:ext cx="0" cy="197474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52400" y="3055306"/>
            <a:ext cx="143188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23181" y="2555820"/>
            <a:ext cx="1080652" cy="18424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Fisca</a:t>
            </a:r>
            <a:r>
              <a:rPr lang="en-US" dirty="0"/>
              <a:t>l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34148" y="2749927"/>
            <a:ext cx="0" cy="15384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962400" y="2901184"/>
            <a:ext cx="1088197" cy="7115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Gill Sans MT" panose="020B0502020104020203" pitchFamily="34" charset="0"/>
              </a:rPr>
              <a:t>Danielle Hafeman</a:t>
            </a:r>
          </a:p>
          <a:p>
            <a:pPr algn="ctr"/>
            <a:r>
              <a:rPr lang="en-US" sz="800" dirty="0">
                <a:latin typeface="Gill Sans MT" panose="020B0502020104020203" pitchFamily="34" charset="0"/>
              </a:rPr>
              <a:t>MA I</a:t>
            </a:r>
          </a:p>
          <a:p>
            <a:pPr algn="ctr"/>
            <a:r>
              <a:rPr lang="en-US" sz="800" dirty="0">
                <a:latin typeface="Gill Sans MT" panose="020B0502020104020203" pitchFamily="34" charset="0"/>
              </a:rPr>
              <a:t>Ignition Interlock</a:t>
            </a:r>
          </a:p>
          <a:p>
            <a:pPr algn="ctr"/>
            <a:r>
              <a:rPr lang="en-US" sz="800">
                <a:latin typeface="Gill Sans MT" panose="020B0502020104020203" pitchFamily="34" charset="0"/>
              </a:rPr>
              <a:t>PCN 13 </a:t>
            </a:r>
            <a:r>
              <a:rPr lang="en-US" sz="800" dirty="0">
                <a:latin typeface="Gill Sans MT" panose="020B0502020104020203" pitchFamily="34" charset="0"/>
              </a:rPr>
              <a:t>; Grade 33; CC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5064127" y="3254089"/>
            <a:ext cx="1734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reeform 63"/>
          <p:cNvSpPr/>
          <p:nvPr/>
        </p:nvSpPr>
        <p:spPr>
          <a:xfrm>
            <a:off x="7898511" y="2826847"/>
            <a:ext cx="976231" cy="713853"/>
          </a:xfrm>
          <a:custGeom>
            <a:avLst/>
            <a:gdLst>
              <a:gd name="connsiteX0" fmla="*/ 0 w 1088159"/>
              <a:gd name="connsiteY0" fmla="*/ 0 h 544079"/>
              <a:gd name="connsiteX1" fmla="*/ 1088159 w 1088159"/>
              <a:gd name="connsiteY1" fmla="*/ 0 h 544079"/>
              <a:gd name="connsiteX2" fmla="*/ 1088159 w 1088159"/>
              <a:gd name="connsiteY2" fmla="*/ 544079 h 544079"/>
              <a:gd name="connsiteX3" fmla="*/ 0 w 1088159"/>
              <a:gd name="connsiteY3" fmla="*/ 544079 h 544079"/>
              <a:gd name="connsiteX4" fmla="*/ 0 w 1088159"/>
              <a:gd name="connsiteY4" fmla="*/ 0 h 54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159" h="544079">
                <a:moveTo>
                  <a:pt x="0" y="0"/>
                </a:moveTo>
                <a:lnTo>
                  <a:pt x="1088159" y="0"/>
                </a:lnTo>
                <a:lnTo>
                  <a:pt x="1088159" y="544079"/>
                </a:lnTo>
                <a:lnTo>
                  <a:pt x="0" y="544079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700" tIns="12700" rIns="12700" bIns="12700" anchor="ctr"/>
          <a:lstStyle>
            <a:lvl1pPr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en-US" altLang="en-US" sz="1200" b="1" dirty="0">
              <a:solidFill>
                <a:srgbClr val="FF0000"/>
              </a:solidFill>
              <a:latin typeface="Gill Sans MT" pitchFamily="34" charset="0"/>
            </a:endParaRPr>
          </a:p>
          <a:p>
            <a:pPr algn="ctr"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050" dirty="0">
                <a:latin typeface="Gill Sans MT" pitchFamily="34" charset="0"/>
              </a:rPr>
              <a:t>Judith Mata</a:t>
            </a:r>
            <a:br>
              <a:rPr lang="en-US" altLang="en-US" sz="800" dirty="0">
                <a:latin typeface="Gill Sans MT" pitchFamily="34" charset="0"/>
              </a:rPr>
            </a:br>
            <a:r>
              <a:rPr lang="en-US" altLang="en-US" sz="800" dirty="0">
                <a:latin typeface="Gill Sans MT" pitchFamily="34" charset="0"/>
              </a:rPr>
              <a:t>CPS Coordinator*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en-US" sz="800" dirty="0">
                <a:latin typeface="Gill Sans MT" pitchFamily="34" charset="0"/>
              </a:rPr>
              <a:t>LV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br>
              <a:rPr lang="en-US" altLang="en-US" sz="800" dirty="0">
                <a:latin typeface="Gill Sans MT" pitchFamily="34" charset="0"/>
              </a:rPr>
            </a:br>
            <a:endParaRPr lang="en-US" altLang="en-US" sz="800" dirty="0">
              <a:latin typeface="Gill Sans MT" pitchFamily="34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7807239" y="3254731"/>
            <a:ext cx="80841" cy="2235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460383" y="1425805"/>
            <a:ext cx="0" cy="15384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309</Words>
  <Application>Microsoft Office PowerPoint</Application>
  <PresentationFormat>On-screen Show (4:3)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3</cp:revision>
  <dcterms:modified xsi:type="dcterms:W3CDTF">2021-05-05T22:31:34Z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TC020116499991</vt:lpwstr>
  </property>
</Properties>
</file>